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92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60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7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899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80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06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6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43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17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7A03A7-005F-41BE-9451-9011B5E03F3A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9D8925C-C4A8-41B8-9FE4-85CAF3A690D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17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0100" y="1085367"/>
            <a:ext cx="10618470" cy="274368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ru-RU" sz="4800" dirty="0"/>
              <a:t>ИНТЕГРАЦИЯ И СОХРАНЕНИЕ САМОБЫТНОЙ КУЛЬТУРЫ ЭТНИЧЕСКИМИ ГРУППАМИ В </a:t>
            </a:r>
            <a:r>
              <a:rPr lang="ru-RU" sz="4800" dirty="0" smtClean="0"/>
              <a:t>РЕГИОНЕ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61435" y="5028716"/>
            <a:ext cx="4495800" cy="146304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аспирантка кафедры эмпирической социологии и конфликтологии</a:t>
            </a:r>
          </a:p>
          <a:p>
            <a:pPr algn="r"/>
            <a:r>
              <a:rPr lang="ru-RU" dirty="0" smtClean="0"/>
              <a:t>Алтайского государственного университета</a:t>
            </a:r>
          </a:p>
          <a:p>
            <a:pPr algn="r"/>
            <a:r>
              <a:rPr lang="ru-RU" sz="2000" dirty="0" smtClean="0"/>
              <a:t>Мицких Д.А.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0688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7" y="578767"/>
            <a:ext cx="7644233" cy="5176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138160" y="1601206"/>
            <a:ext cx="3531870" cy="3131361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На </a:t>
            </a:r>
            <a:r>
              <a:rPr lang="ru-RU" dirty="0" smtClean="0"/>
              <a:t>территории России </a:t>
            </a:r>
            <a:r>
              <a:rPr lang="ru-RU" dirty="0"/>
              <a:t>проживает более 193 наций и этносов, принадлежащих различным культурам, религиозным и языковым группам, обладающих своими традициями и уникальным укладом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3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9829" y="708660"/>
            <a:ext cx="4130801" cy="577215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 данным переписи 2010г. на </a:t>
            </a:r>
            <a:r>
              <a:rPr lang="ru-RU" dirty="0" smtClean="0"/>
              <a:t>территории Алтайского края проживали </a:t>
            </a:r>
            <a:r>
              <a:rPr lang="ru-RU" dirty="0"/>
              <a:t>более 140 народов. </a:t>
            </a:r>
            <a:endParaRPr lang="ru-RU" dirty="0" smtClean="0"/>
          </a:p>
          <a:p>
            <a:pPr algn="just"/>
            <a:r>
              <a:rPr lang="ru-RU" dirty="0" smtClean="0"/>
              <a:t>Самой </a:t>
            </a:r>
            <a:r>
              <a:rPr lang="ru-RU" dirty="0"/>
              <a:t>крупной по численности этнической группой (2234324 человека) являются русские – основное население края.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втором месте по численности – немцы (50700 человек); </a:t>
            </a:r>
            <a:endParaRPr lang="ru-RU" dirty="0" smtClean="0"/>
          </a:p>
          <a:p>
            <a:pPr algn="just"/>
            <a:r>
              <a:rPr lang="ru-RU" dirty="0" smtClean="0"/>
              <a:t>на </a:t>
            </a:r>
            <a:r>
              <a:rPr lang="ru-RU" dirty="0"/>
              <a:t>третьем месте – украинцы (32226 человек). </a:t>
            </a:r>
            <a:endParaRPr lang="ru-RU" dirty="0" smtClean="0"/>
          </a:p>
          <a:p>
            <a:pPr algn="just"/>
            <a:r>
              <a:rPr lang="ru-RU" dirty="0" smtClean="0"/>
              <a:t>Шесть </a:t>
            </a:r>
            <a:r>
              <a:rPr lang="ru-RU" dirty="0"/>
              <a:t>этнических групп: казахи, армяне, татары, азербайджанцы, белорусы, цыгане имеют численность более трех тысяч человек.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69" y="1188720"/>
            <a:ext cx="6221615" cy="481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емиум векторы | Окрашенное рукопожатие. вектор партнерство. символ  дружбы, партнерства и сотрудничества. эскиз рукопожатия. сильное рукопожатие.  бизнес и рукопожатие. сотрудничество людей, фирм.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7" b="12486"/>
          <a:stretch/>
        </p:blipFill>
        <p:spPr bwMode="auto">
          <a:xfrm>
            <a:off x="525780" y="377190"/>
            <a:ext cx="4469693" cy="3429000"/>
          </a:xfrm>
          <a:prstGeom prst="rect">
            <a:avLst/>
          </a:prstGeom>
          <a:noFill/>
          <a:ln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212080" y="377190"/>
            <a:ext cx="6549390" cy="3429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92075" algn="l"/>
              </a:tabLst>
            </a:pPr>
            <a:r>
              <a:rPr lang="ru-RU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Культурные мероприятия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v"/>
              <a:tabLst>
                <a:tab pos="92075" algn="l"/>
              </a:tabLst>
            </a:pPr>
            <a:r>
              <a:rPr lang="ru-RU" sz="2000" dirty="0" smtClean="0"/>
              <a:t> Выставка «</a:t>
            </a:r>
            <a:r>
              <a:rPr lang="ru-RU" sz="2000" dirty="0"/>
              <a:t>Культура Армении» - АКОО «Союз армян Алтайского </a:t>
            </a:r>
            <a:r>
              <a:rPr lang="ru-RU" sz="2000" dirty="0"/>
              <a:t>края»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v"/>
              <a:tabLst>
                <a:tab pos="92075" algn="l"/>
              </a:tabLst>
            </a:pPr>
            <a:r>
              <a:rPr lang="ru-RU" sz="2000" dirty="0" smtClean="0"/>
              <a:t> Акция «</a:t>
            </a:r>
            <a:r>
              <a:rPr lang="ru-RU" sz="2000" dirty="0"/>
              <a:t>Мин </a:t>
            </a:r>
            <a:r>
              <a:rPr lang="ru-RU" sz="2000" dirty="0" err="1"/>
              <a:t>татарча</a:t>
            </a:r>
            <a:r>
              <a:rPr lang="ru-RU" sz="2000" dirty="0"/>
              <a:t> </a:t>
            </a:r>
            <a:r>
              <a:rPr lang="ru-RU" sz="2000" dirty="0" err="1"/>
              <a:t>сөйлəшəм</a:t>
            </a:r>
            <a:r>
              <a:rPr lang="ru-RU" sz="2000" dirty="0"/>
              <a:t>» (Что </a:t>
            </a:r>
            <a:r>
              <a:rPr lang="ru-RU" sz="2000" dirty="0" err="1"/>
              <a:t>барнаульцы</a:t>
            </a:r>
            <a:r>
              <a:rPr lang="ru-RU" sz="2000" dirty="0"/>
              <a:t> знают о татарах?) - АКОО «Центр татарской культуры «</a:t>
            </a:r>
            <a:r>
              <a:rPr lang="ru-RU" sz="2000" dirty="0" err="1"/>
              <a:t>Дулкын</a:t>
            </a:r>
            <a:r>
              <a:rPr lang="ru-RU" sz="2000" dirty="0"/>
              <a:t>»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v"/>
              <a:tabLst>
                <a:tab pos="92075" algn="l"/>
              </a:tabLst>
            </a:pPr>
            <a:r>
              <a:rPr lang="ru-RU" sz="2000" dirty="0" smtClean="0"/>
              <a:t> Проект «</a:t>
            </a:r>
            <a:r>
              <a:rPr lang="ru-RU" sz="2000" dirty="0"/>
              <a:t>Дни Литвы на Алтае» - АКОО «Общество литовской культуры</a:t>
            </a:r>
            <a:r>
              <a:rPr lang="ru-RU" sz="2000" dirty="0"/>
              <a:t>»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v"/>
              <a:tabLst>
                <a:tab pos="92075" algn="l"/>
              </a:tabLst>
            </a:pPr>
            <a:r>
              <a:rPr lang="ru-RU" sz="2000" dirty="0" smtClean="0"/>
              <a:t> Фестиваль национальной </a:t>
            </a:r>
            <a:r>
              <a:rPr lang="ru-RU" sz="2000" dirty="0"/>
              <a:t>культуры </a:t>
            </a:r>
            <a:r>
              <a:rPr lang="ru-RU" sz="2000" dirty="0" err="1"/>
              <a:t>кумандинского</a:t>
            </a:r>
            <a:r>
              <a:rPr lang="ru-RU" sz="2000" dirty="0"/>
              <a:t> народа - АРОО «Объединение </a:t>
            </a:r>
            <a:r>
              <a:rPr lang="ru-RU" sz="2000" dirty="0" err="1"/>
              <a:t>кумандинцев</a:t>
            </a:r>
            <a:r>
              <a:rPr lang="ru-RU" sz="2000" dirty="0"/>
              <a:t> Алтая» </a:t>
            </a:r>
            <a:endParaRPr lang="ru-RU" sz="2000" dirty="0"/>
          </a:p>
        </p:txBody>
      </p:sp>
      <p:sp>
        <p:nvSpPr>
          <p:cNvPr id="8" name="Объект 5"/>
          <p:cNvSpPr txBox="1">
            <a:spLocks/>
          </p:cNvSpPr>
          <p:nvPr/>
        </p:nvSpPr>
        <p:spPr>
          <a:xfrm>
            <a:off x="525780" y="4126230"/>
            <a:ext cx="11235690" cy="2468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  <a:tabLst>
                <a:tab pos="92075" algn="l"/>
              </a:tabLst>
            </a:pPr>
            <a:r>
              <a:rPr lang="ru-RU" sz="3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Научные мероприятия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v"/>
              <a:tabLst>
                <a:tab pos="92075" algn="l"/>
              </a:tabLst>
            </a:pPr>
            <a:r>
              <a:rPr lang="ru-RU" dirty="0" smtClean="0"/>
              <a:t> Межрегиональный </a:t>
            </a:r>
            <a:r>
              <a:rPr lang="ru-RU" dirty="0"/>
              <a:t>форум татарской молодежи «Молодые сердца» - АКОО «Центр татарской культуры «</a:t>
            </a:r>
            <a:r>
              <a:rPr lang="ru-RU" dirty="0" err="1"/>
              <a:t>Дулкын</a:t>
            </a:r>
            <a:r>
              <a:rPr lang="ru-RU" dirty="0"/>
              <a:t>»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v"/>
              <a:tabLst>
                <a:tab pos="92075" algn="l"/>
              </a:tabLst>
            </a:pPr>
            <a:r>
              <a:rPr lang="ru-RU" dirty="0" smtClean="0"/>
              <a:t> Форум «Культура в евразийском пространстве: традиции и новации» - Алтайский государственный институт культуры)</a:t>
            </a:r>
            <a:endParaRPr lang="ru-RU" dirty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v"/>
              <a:tabLst>
                <a:tab pos="92075" algn="l"/>
              </a:tabLst>
            </a:pPr>
            <a:r>
              <a:rPr lang="ru-RU" dirty="0" smtClean="0"/>
              <a:t> Международная </a:t>
            </a:r>
            <a:r>
              <a:rPr lang="ru-RU" dirty="0"/>
              <a:t>научная конференция «Социальная интеграция и развитие этнокультур в евразийском пространстве» </a:t>
            </a:r>
            <a:r>
              <a:rPr lang="ru-RU" dirty="0" smtClean="0"/>
              <a:t>- Алтайский </a:t>
            </a:r>
            <a:r>
              <a:rPr lang="ru-RU" dirty="0"/>
              <a:t>государственный </a:t>
            </a:r>
            <a:r>
              <a:rPr lang="ru-RU" dirty="0" smtClean="0"/>
              <a:t>университет</a:t>
            </a:r>
            <a:endParaRPr lang="ru-RU" dirty="0"/>
          </a:p>
          <a:p>
            <a:pPr marL="0" indent="0">
              <a:buNone/>
              <a:tabLst>
                <a:tab pos="92075" algn="l"/>
              </a:tabLs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002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 txBox="1">
            <a:spLocks/>
          </p:cNvSpPr>
          <p:nvPr/>
        </p:nvSpPr>
        <p:spPr>
          <a:xfrm>
            <a:off x="772669" y="537210"/>
            <a:ext cx="10634471" cy="57721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Спасибо за внимание!</a:t>
            </a:r>
            <a:endParaRPr lang="ru-RU" sz="8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4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</TotalTime>
  <Words>250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</vt:lpstr>
      <vt:lpstr>Wingdings 3</vt:lpstr>
      <vt:lpstr>Интеграл</vt:lpstr>
      <vt:lpstr>ИНТЕГРАЦИЯ И СОХРАНЕНИЕ САМОБЫТНОЙ КУЛЬТУРЫ ЭТНИЧЕСКИМИ ГРУППАМИ В РЕГИОНЕ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ИНТЕГРАЦИЯ И СОХРАНЕНИЕ САМОБЫТНОЙ КУЛЬТУРЫ ЭТНИЧЕСКИМИ ГРУППАМИ В РЕГИОНЕ</dc:title>
  <dc:creator>Мицких Дарья Алексеевна</dc:creator>
  <cp:lastModifiedBy>Мицких Дарья Алексеевна</cp:lastModifiedBy>
  <cp:revision>7</cp:revision>
  <dcterms:created xsi:type="dcterms:W3CDTF">2020-09-24T08:52:34Z</dcterms:created>
  <dcterms:modified xsi:type="dcterms:W3CDTF">2020-09-24T10:00:55Z</dcterms:modified>
</cp:coreProperties>
</file>