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8"/>
  </p:notesMasterIdLst>
  <p:sldIdLst>
    <p:sldId id="262" r:id="rId2"/>
    <p:sldId id="263" r:id="rId3"/>
    <p:sldId id="264" r:id="rId4"/>
    <p:sldId id="265" r:id="rId5"/>
    <p:sldId id="267" r:id="rId6"/>
    <p:sldId id="268" r:id="rId7"/>
    <p:sldId id="266" r:id="rId8"/>
    <p:sldId id="270" r:id="rId9"/>
    <p:sldId id="271" r:id="rId10"/>
    <p:sldId id="256" r:id="rId11"/>
    <p:sldId id="257" r:id="rId12"/>
    <p:sldId id="260" r:id="rId13"/>
    <p:sldId id="261" r:id="rId14"/>
    <p:sldId id="272" r:id="rId15"/>
    <p:sldId id="273" r:id="rId16"/>
    <p:sldId id="274" r:id="rId17"/>
  </p:sldIdLst>
  <p:sldSz cx="9144000" cy="5143500" type="screen16x9"/>
  <p:notesSz cx="6858000" cy="9144000"/>
  <p:embeddedFontLst>
    <p:embeddedFont>
      <p:font typeface="Teko Light" charset="0"/>
      <p:regular r:id="rId19"/>
      <p:bold r:id="rId20"/>
    </p:embeddedFont>
    <p:embeddedFont>
      <p:font typeface="Hind Vadodara Light" charset="0"/>
      <p:regular r:id="rId21"/>
      <p:bold r:id="rId22"/>
    </p:embeddedFont>
    <p:embeddedFont>
      <p:font typeface="Gabriola" pitchFamily="82" charset="0"/>
      <p:regular r:id="rId23"/>
    </p:embeddedFont>
    <p:embeddedFont>
      <p:font typeface="Raleway" charset="-52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1261809-5F20-4BF2-8121-DC5ECC168582}">
          <p14:sldIdLst>
            <p14:sldId id="262"/>
            <p14:sldId id="263"/>
            <p14:sldId id="264"/>
            <p14:sldId id="265"/>
            <p14:sldId id="267"/>
            <p14:sldId id="268"/>
            <p14:sldId id="266"/>
            <p14:sldId id="270"/>
            <p14:sldId id="271"/>
            <p14:sldId id="256"/>
            <p14:sldId id="257"/>
            <p14:sldId id="260"/>
            <p14:sldId id="261"/>
            <p14:sldId id="272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 xmlns="">
        <p15:guide id="1" pos="2880">
          <p15:clr>
            <a:srgbClr val="9AA0A6"/>
          </p15:clr>
        </p15:guide>
        <p15:guide id="2" orient="horz" pos="284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41C7EEE2-11F6-48C3-8D35-A28A36CC9EDF}">
  <a:tblStyle styleId="{41C7EEE2-11F6-48C3-8D35-A28A36CC9ED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52" d="100"/>
          <a:sy n="152" d="100"/>
        </p:scale>
        <p:origin x="-360" y="-72"/>
      </p:cViewPr>
      <p:guideLst>
        <p:guide orient="horz" pos="284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92291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3da1a43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63da1a438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4859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2292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481725" y="1331450"/>
            <a:ext cx="4180500" cy="174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335000" y="3257551"/>
            <a:ext cx="2473800" cy="4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subTitle" idx="1"/>
          </p:nvPr>
        </p:nvSpPr>
        <p:spPr>
          <a:xfrm flipH="1">
            <a:off x="546575" y="2518225"/>
            <a:ext cx="8050800" cy="188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aleway"/>
              <a:buAutoNum type="arabicPeriod"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625025" y="35533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ubTitle" idx="1"/>
          </p:nvPr>
        </p:nvSpPr>
        <p:spPr>
          <a:xfrm>
            <a:off x="625025" y="1331190"/>
            <a:ext cx="337530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bg>
      <p:bgPr>
        <a:solidFill>
          <a:schemeClr val="lt2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 Vadodara Light"/>
              <a:buChar char="●"/>
              <a:defRPr sz="18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 Light"/>
              <a:buChar char="○"/>
              <a:defRPr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●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○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●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○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5" r:id="rId3"/>
    <p:sldLayoutId id="2147483669" r:id="rId4"/>
    <p:sldLayoutId id="214748367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library.ru/title_about.asp?id=67159" TargetMode="External"/><Relationship Id="rId2" Type="http://schemas.openxmlformats.org/officeDocument/2006/relationships/hyperlink" Target="http://journal.asu.ru/index.php/ssi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svet-maximova@yandex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reat-altay.ru/bank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 flipH="1">
            <a:off x="3281818" y="3482237"/>
            <a:ext cx="5473873" cy="1371600"/>
          </a:xfrm>
        </p:spPr>
        <p:txBody>
          <a:bodyPr/>
          <a:lstStyle/>
          <a:p>
            <a:pPr marL="114300" indent="0">
              <a:buNone/>
            </a:pPr>
            <a:r>
              <a:rPr lang="ru-RU" sz="1600" dirty="0" smtClean="0"/>
              <a:t>Максимова </a:t>
            </a:r>
            <a:r>
              <a:rPr lang="ru-RU" sz="1600" dirty="0"/>
              <a:t>Светлана </a:t>
            </a:r>
            <a:r>
              <a:rPr lang="ru-RU" sz="1600" dirty="0" smtClean="0"/>
              <a:t>Геннадьевна </a:t>
            </a:r>
          </a:p>
          <a:p>
            <a:pPr marL="114300" indent="0">
              <a:buNone/>
            </a:pPr>
            <a:r>
              <a:rPr lang="ru-RU" sz="1600" dirty="0" smtClean="0"/>
              <a:t>Председатель совета АКОО ПССОЗ «Позитивное развитие»</a:t>
            </a: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8619" y="413358"/>
            <a:ext cx="8091814" cy="2918565"/>
          </a:xfrm>
        </p:spPr>
        <p:txBody>
          <a:bodyPr/>
          <a:lstStyle/>
          <a:p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>Ресурсный центр 2.0.: </a:t>
            </a:r>
            <a:r>
              <a:rPr lang="ru-RU" sz="3200" b="1" dirty="0">
                <a:solidFill>
                  <a:schemeClr val="tx1"/>
                </a:solidFill>
              </a:rPr>
              <a:t>практики медиации и социальной </a:t>
            </a:r>
            <a:r>
              <a:rPr lang="ru-RU" sz="3200" b="1" dirty="0" smtClean="0">
                <a:solidFill>
                  <a:schemeClr val="tx1"/>
                </a:solidFill>
              </a:rPr>
              <a:t>интеграции.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Международный научно-образовательный проект </a:t>
            </a:r>
            <a:br>
              <a:rPr lang="ru-RU" sz="3200" b="1" dirty="0" smtClean="0"/>
            </a:br>
            <a:r>
              <a:rPr lang="ru-RU" sz="3200" b="1" dirty="0" smtClean="0"/>
              <a:t>«Большой Алтай: </a:t>
            </a:r>
            <a:r>
              <a:rPr lang="ru-RU" sz="3200" b="1" dirty="0" err="1" smtClean="0"/>
              <a:t>форсайт</a:t>
            </a:r>
            <a:r>
              <a:rPr lang="ru-RU" sz="3200" b="1" dirty="0" smtClean="0"/>
              <a:t> 2050»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8569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>
            <a:spLocks noGrp="1"/>
          </p:cNvSpPr>
          <p:nvPr>
            <p:ph type="ctrTitle"/>
          </p:nvPr>
        </p:nvSpPr>
        <p:spPr>
          <a:xfrm>
            <a:off x="4659682" y="194049"/>
            <a:ext cx="4196218" cy="91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latin typeface="Gabriola" panose="04040605051002020D02" pitchFamily="82" charset="0"/>
              </a:rPr>
              <a:t>Научный журнал</a:t>
            </a:r>
            <a:r>
              <a:rPr lang="en-US" sz="2800" b="1" dirty="0">
                <a:latin typeface="Gabriola" panose="04040605051002020D02" pitchFamily="82" charset="0"/>
              </a:rPr>
              <a:t/>
            </a:r>
            <a:br>
              <a:rPr lang="en-US" sz="2800" b="1" dirty="0">
                <a:latin typeface="Gabriola" panose="04040605051002020D02" pitchFamily="82" charset="0"/>
              </a:rPr>
            </a:br>
            <a:r>
              <a:rPr lang="en-US" sz="2800" b="1" dirty="0">
                <a:latin typeface="Gabriola" panose="04040605051002020D02" pitchFamily="82" charset="0"/>
              </a:rPr>
              <a:t>Society &amp; Security Insights</a:t>
            </a:r>
            <a:endParaRPr sz="2800" b="1" dirty="0">
              <a:latin typeface="Gabriola" panose="04040605051002020D02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383" y="1177446"/>
            <a:ext cx="3644015" cy="374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4DC36129-B036-4B60-B66A-4075035DC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115" y="104550"/>
            <a:ext cx="5899715" cy="861399"/>
          </a:xfrm>
          <a:prstGeom prst="rect">
            <a:avLst/>
          </a:prstGeom>
          <a:solidFill>
            <a:schemeClr val="accent4"/>
          </a:solidFill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CE21C28-7427-4CA4-B727-53614A1AD8FA}"/>
              </a:ext>
            </a:extLst>
          </p:cNvPr>
          <p:cNvSpPr txBox="1"/>
          <p:nvPr/>
        </p:nvSpPr>
        <p:spPr>
          <a:xfrm>
            <a:off x="707720" y="1083501"/>
            <a:ext cx="799050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Создан в 2017 году при сотрудничестве с Ассоциацией азиатских </a:t>
            </a:r>
            <a:r>
              <a:rPr lang="ru-RU" sz="2400" b="1" dirty="0" smtClean="0"/>
              <a:t>университетов, Алтайским государственным университетом </a:t>
            </a:r>
            <a:r>
              <a:rPr lang="ru-RU" sz="2400" b="1" dirty="0"/>
              <a:t>и Евразийским национальным университетом им. Л.Н. Гумилева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E7E8801-62B7-4D72-A409-6AD389223C75}"/>
              </a:ext>
            </a:extLst>
          </p:cNvPr>
          <p:cNvSpPr txBox="1"/>
          <p:nvPr/>
        </p:nvSpPr>
        <p:spPr>
          <a:xfrm>
            <a:off x="400832" y="2653162"/>
            <a:ext cx="874316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Журнал выходит четыре раза в год в печатном и электронном виде на основе платформы </a:t>
            </a:r>
            <a:r>
              <a:rPr lang="ru-RU" sz="1800" dirty="0" err="1"/>
              <a:t>Open</a:t>
            </a:r>
            <a:r>
              <a:rPr lang="ru-RU" sz="1800" dirty="0"/>
              <a:t> </a:t>
            </a:r>
            <a:r>
              <a:rPr lang="ru-RU" sz="1800" dirty="0" err="1"/>
              <a:t>Journal</a:t>
            </a:r>
            <a:r>
              <a:rPr lang="ru-RU" sz="1800" dirty="0"/>
              <a:t> </a:t>
            </a:r>
            <a:r>
              <a:rPr lang="ru-RU" sz="1800" dirty="0" err="1"/>
              <a:t>Systems</a:t>
            </a:r>
            <a:r>
              <a:rPr lang="ru-RU" sz="1800" dirty="0"/>
              <a:t>.</a:t>
            </a:r>
          </a:p>
          <a:p>
            <a:endParaRPr lang="ru-RU" sz="1800" dirty="0"/>
          </a:p>
          <a:p>
            <a:r>
              <a:rPr lang="ru-RU" sz="1800" dirty="0"/>
              <a:t>Тематика журнала охватывает широкий спектр направлений изучения общественной безопасности в ее различных формах и проявлениях, рассматриваемых с позиций социальных наук.</a:t>
            </a:r>
          </a:p>
          <a:p>
            <a:endParaRPr lang="ru-RU" sz="1800" dirty="0" smtClean="0"/>
          </a:p>
          <a:p>
            <a:r>
              <a:rPr lang="ru-RU" sz="1800" dirty="0" smtClean="0"/>
              <a:t>Все </a:t>
            </a:r>
            <a:r>
              <a:rPr lang="ru-RU" sz="1800" dirty="0"/>
              <a:t>статьи проходят рецензирование, публикуются на </a:t>
            </a:r>
            <a:r>
              <a:rPr lang="ru-RU" sz="1800" b="1" dirty="0"/>
              <a:t>русском</a:t>
            </a:r>
            <a:r>
              <a:rPr lang="ru-RU" sz="1800" dirty="0"/>
              <a:t> и </a:t>
            </a:r>
            <a:r>
              <a:rPr lang="ru-RU" sz="1800" b="1" dirty="0"/>
              <a:t>английском</a:t>
            </a:r>
            <a:r>
              <a:rPr lang="ru-RU" sz="1800" dirty="0"/>
              <a:t> языке.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4DC36129-B036-4B60-B66A-4075035DC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115" y="104550"/>
            <a:ext cx="5899715" cy="861399"/>
          </a:xfrm>
          <a:prstGeom prst="rect">
            <a:avLst/>
          </a:prstGeom>
          <a:solidFill>
            <a:schemeClr val="accent4"/>
          </a:solidFill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CE21C28-7427-4CA4-B727-53614A1AD8FA}"/>
              </a:ext>
            </a:extLst>
          </p:cNvPr>
          <p:cNvSpPr txBox="1"/>
          <p:nvPr/>
        </p:nvSpPr>
        <p:spPr>
          <a:xfrm>
            <a:off x="520065" y="1240077"/>
            <a:ext cx="837967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Индексация: РИНЦ, </a:t>
            </a:r>
            <a:r>
              <a:rPr lang="en-US" sz="2000" dirty="0"/>
              <a:t>DOAJ, Ulrich's Periodicals Directory, Google Scholar, ROAD,  Eurasian Scientific Journal Index, </a:t>
            </a:r>
            <a:r>
              <a:rPr lang="en-US" sz="2000" dirty="0" err="1"/>
              <a:t>WorldCat</a:t>
            </a:r>
            <a:r>
              <a:rPr lang="en-US" sz="2000" dirty="0"/>
              <a:t>, the Registry of Open Access Repositories (ROAR),  ROARMAP, </a:t>
            </a:r>
            <a:r>
              <a:rPr lang="en-US" sz="2000" dirty="0" err="1"/>
              <a:t>OpenAIRE</a:t>
            </a:r>
            <a:r>
              <a:rPr lang="en-US" sz="2000" dirty="0"/>
              <a:t>, Bielefeld Academic Search Engine (BASE) ,  </a:t>
            </a:r>
            <a:r>
              <a:rPr lang="en-US" sz="2000" dirty="0" err="1"/>
              <a:t>ResearchBIB</a:t>
            </a:r>
            <a:r>
              <a:rPr lang="en-US" sz="2000" dirty="0"/>
              <a:t>, </a:t>
            </a:r>
            <a:r>
              <a:rPr lang="en-US" sz="2000" dirty="0" err="1"/>
              <a:t>Socionet</a:t>
            </a:r>
            <a:r>
              <a:rPr lang="en-US" sz="2000" dirty="0"/>
              <a:t>, </a:t>
            </a:r>
            <a:r>
              <a:rPr lang="en-US" sz="2000" dirty="0" err="1"/>
              <a:t>Scholarsteer</a:t>
            </a:r>
            <a:r>
              <a:rPr lang="en-US" sz="2000" dirty="0"/>
              <a:t>, World Catalogue of </a:t>
            </a:r>
            <a:r>
              <a:rPr lang="en-US" sz="2000" dirty="0" err="1"/>
              <a:t>Scientifc</a:t>
            </a:r>
            <a:r>
              <a:rPr lang="en-US" sz="2000" dirty="0"/>
              <a:t> Journals (WCOSJ), </a:t>
            </a:r>
            <a:r>
              <a:rPr lang="en-US" sz="2000" dirty="0" err="1"/>
              <a:t>Scilit</a:t>
            </a:r>
            <a:r>
              <a:rPr lang="en-US" sz="2000" dirty="0"/>
              <a:t>, Journals for Free, Journal TOC, </a:t>
            </a:r>
            <a:r>
              <a:rPr lang="en-US" sz="2000" dirty="0" err="1"/>
              <a:t>OAIster</a:t>
            </a:r>
            <a:r>
              <a:rPr lang="en-US" sz="2000" dirty="0"/>
              <a:t>, SOCOLAR, JURN, </a:t>
            </a:r>
            <a:r>
              <a:rPr lang="en-US" sz="2000" dirty="0" err="1"/>
              <a:t>JournalGuide</a:t>
            </a:r>
            <a:r>
              <a:rPr lang="en-US" sz="2000" dirty="0"/>
              <a:t>,  J-Gate, Scientific indexing service (SIS), Journal Factor</a:t>
            </a:r>
            <a:r>
              <a:rPr lang="ru-RU" sz="2000" dirty="0"/>
              <a:t>, </a:t>
            </a:r>
            <a:endParaRPr lang="ru-RU" sz="2000" dirty="0" smtClean="0"/>
          </a:p>
          <a:p>
            <a:r>
              <a:rPr lang="en-US" sz="2000" b="1" dirty="0" smtClean="0"/>
              <a:t>ERIH.</a:t>
            </a:r>
            <a:endParaRPr lang="en-US" sz="2000" b="1" dirty="0"/>
          </a:p>
          <a:p>
            <a:endParaRPr lang="ru-RU" sz="2000" dirty="0" smtClean="0"/>
          </a:p>
          <a:p>
            <a:r>
              <a:rPr lang="ru-RU" sz="2000" dirty="0" smtClean="0"/>
              <a:t>Входит </a:t>
            </a:r>
            <a:r>
              <a:rPr lang="ru-RU" sz="2000" dirty="0"/>
              <a:t>в ТОП-100 журналов в рейтинге SCIENCE INDEX за 2019 год</a:t>
            </a:r>
          </a:p>
          <a:p>
            <a:endParaRPr lang="ru-RU" sz="2000" dirty="0" smtClean="0"/>
          </a:p>
          <a:p>
            <a:r>
              <a:rPr lang="ru-RU" sz="2000" dirty="0" smtClean="0"/>
              <a:t>Двухлетний </a:t>
            </a:r>
            <a:r>
              <a:rPr lang="ru-RU" sz="2000" dirty="0"/>
              <a:t>ИФ (РИНЦ) – 0,333</a:t>
            </a:r>
          </a:p>
        </p:txBody>
      </p:sp>
    </p:spTree>
    <p:extLst>
      <p:ext uri="{BB962C8B-B14F-4D97-AF65-F5344CB8AC3E}">
        <p14:creationId xmlns:p14="http://schemas.microsoft.com/office/powerpoint/2010/main" val="1307117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4DC36129-B036-4B60-B66A-4075035DC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116" y="233118"/>
            <a:ext cx="5792330" cy="845720"/>
          </a:xfrm>
          <a:prstGeom prst="rect">
            <a:avLst/>
          </a:prstGeom>
          <a:solidFill>
            <a:schemeClr val="accent4"/>
          </a:solidFill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CE21C28-7427-4CA4-B727-53614A1AD8FA}"/>
              </a:ext>
            </a:extLst>
          </p:cNvPr>
          <p:cNvSpPr txBox="1"/>
          <p:nvPr/>
        </p:nvSpPr>
        <p:spPr>
          <a:xfrm>
            <a:off x="360045" y="1382600"/>
            <a:ext cx="810387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В настоящий момент опубликовано 11 выпусков, 138 статей</a:t>
            </a:r>
          </a:p>
          <a:p>
            <a:endParaRPr lang="ru-RU" sz="2400" dirty="0"/>
          </a:p>
          <a:p>
            <a:r>
              <a:rPr lang="ru-RU" sz="2400" dirty="0"/>
              <a:t>Интерес к содержанию журнала:</a:t>
            </a:r>
          </a:p>
          <a:p>
            <a:endParaRPr lang="ru-RU" sz="2400" dirty="0"/>
          </a:p>
          <a:p>
            <a:r>
              <a:rPr lang="ru-RU" sz="3000" b="1" dirty="0"/>
              <a:t>12845</a:t>
            </a:r>
            <a:r>
              <a:rPr lang="ru-RU" sz="2400" dirty="0"/>
              <a:t> просмотров</a:t>
            </a:r>
          </a:p>
          <a:p>
            <a:endParaRPr lang="ru-RU" sz="2400" dirty="0"/>
          </a:p>
          <a:p>
            <a:r>
              <a:rPr lang="ru-RU" sz="3000" b="1" dirty="0"/>
              <a:t>13582</a:t>
            </a:r>
            <a:r>
              <a:rPr lang="ru-RU" sz="2400" dirty="0"/>
              <a:t> скачиваний полных текстов</a:t>
            </a:r>
          </a:p>
          <a:p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59656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 flipH="1">
            <a:off x="676405" y="1390389"/>
            <a:ext cx="8166970" cy="3444658"/>
          </a:xfrm>
        </p:spPr>
        <p:txBody>
          <a:bodyPr/>
          <a:lstStyle/>
          <a:p>
            <a:pPr algn="l"/>
            <a:r>
              <a:rPr lang="ru-RU" sz="1800" b="1" dirty="0"/>
              <a:t>Международная, национальная и региональная безопасность</a:t>
            </a:r>
          </a:p>
          <a:p>
            <a:pPr algn="l"/>
            <a:r>
              <a:rPr lang="ru-RU" sz="1800" b="1" dirty="0"/>
              <a:t>Безопасность в странах Азиатского региона</a:t>
            </a:r>
          </a:p>
          <a:p>
            <a:pPr algn="l"/>
            <a:r>
              <a:rPr lang="ru-RU" sz="1800" b="1" dirty="0"/>
              <a:t>Риск, угрозы и безопасность: социальные и психологические аспекты</a:t>
            </a:r>
          </a:p>
          <a:p>
            <a:pPr algn="l"/>
            <a:r>
              <a:rPr lang="ru-RU" sz="1800" b="1" dirty="0"/>
              <a:t>Социология безопасности</a:t>
            </a:r>
          </a:p>
          <a:p>
            <a:pPr algn="l"/>
            <a:r>
              <a:rPr lang="ru-RU" sz="1800" b="1" dirty="0"/>
              <a:t>Социальные исследования и мониторинг безопасности</a:t>
            </a:r>
          </a:p>
          <a:p>
            <a:pPr algn="l"/>
            <a:r>
              <a:rPr lang="ru-RU" sz="1800" b="1" dirty="0"/>
              <a:t>Демография, миграция и безопасность общества</a:t>
            </a:r>
          </a:p>
          <a:p>
            <a:pPr algn="l"/>
            <a:r>
              <a:rPr lang="ru-RU" sz="1800" b="1" dirty="0"/>
              <a:t>Образовательное пространство безопасности</a:t>
            </a:r>
          </a:p>
          <a:p>
            <a:pPr algn="l"/>
            <a:r>
              <a:rPr lang="ru-RU" sz="1800" b="1" dirty="0"/>
              <a:t>Национальная политика, межнациональные отношения </a:t>
            </a:r>
          </a:p>
          <a:p>
            <a:pPr algn="l"/>
            <a:r>
              <a:rPr lang="ru-RU" sz="1800" b="1" dirty="0"/>
              <a:t>Государство, гражданское общество и стабильность </a:t>
            </a:r>
          </a:p>
          <a:p>
            <a:pPr marL="114300" indent="0" algn="l">
              <a:buNone/>
            </a:pP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Тематика журнала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8380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 flipH="1">
            <a:off x="926925" y="1528175"/>
            <a:ext cx="7670449" cy="287075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800" b="1" dirty="0" smtClean="0">
                <a:hlinkClick r:id="rId2"/>
              </a:rPr>
              <a:t>http</a:t>
            </a:r>
            <a:r>
              <a:rPr lang="en-US" sz="2800" b="1" dirty="0">
                <a:hlinkClick r:id="rId2"/>
              </a:rPr>
              <a:t>://</a:t>
            </a:r>
            <a:r>
              <a:rPr lang="en-US" sz="2800" b="1" dirty="0" smtClean="0">
                <a:hlinkClick r:id="rId2"/>
              </a:rPr>
              <a:t>journal.asu.ru/index.php/ssi</a:t>
            </a:r>
            <a:endParaRPr lang="ru-RU" sz="2800" b="1" dirty="0" smtClean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ru-RU" sz="2800" b="1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800" b="1" dirty="0">
                <a:hlinkClick r:id="rId3"/>
              </a:rPr>
              <a:t>https://elibrary.ru/title_about.asp?id=67159</a:t>
            </a:r>
            <a:endParaRPr lang="ru-RU" sz="2800" b="1" dirty="0"/>
          </a:p>
          <a:p>
            <a:endParaRPr lang="ru-RU" sz="2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Адрес журнала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47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 flipH="1">
            <a:off x="713983" y="1296444"/>
            <a:ext cx="7883391" cy="3102481"/>
          </a:xfrm>
        </p:spPr>
        <p:txBody>
          <a:bodyPr/>
          <a:lstStyle/>
          <a:p>
            <a:pPr marL="114300" lvl="0" indent="0">
              <a:lnSpc>
                <a:spcPct val="90000"/>
              </a:lnSpc>
              <a:spcBef>
                <a:spcPts val="1000"/>
              </a:spcBef>
              <a:buNone/>
              <a:defRPr/>
            </a:pPr>
            <a:r>
              <a:rPr lang="ru-RU" sz="1600" b="1" dirty="0">
                <a:solidFill>
                  <a:schemeClr val="tx2"/>
                </a:solidFill>
                <a:hlinkClick r:id="rId2"/>
              </a:rPr>
              <a:t>Максимова Светлана Геннадьевна</a:t>
            </a:r>
          </a:p>
          <a:p>
            <a:pPr marL="114300" lvl="0" indent="0">
              <a:lnSpc>
                <a:spcPct val="90000"/>
              </a:lnSpc>
              <a:spcBef>
                <a:spcPts val="1000"/>
              </a:spcBef>
              <a:buNone/>
              <a:defRPr/>
            </a:pPr>
            <a:r>
              <a:rPr lang="en-US" sz="1600" b="1" dirty="0">
                <a:solidFill>
                  <a:prstClr val="black"/>
                </a:solidFill>
                <a:hlinkClick r:id="rId2"/>
              </a:rPr>
              <a:t>svet-maximova@yandex.ru</a:t>
            </a:r>
            <a:endParaRPr lang="ru-RU" sz="1600" b="1" dirty="0">
              <a:solidFill>
                <a:prstClr val="black"/>
              </a:solidFill>
            </a:endParaRPr>
          </a:p>
          <a:p>
            <a:pPr marL="114300" lvl="0" indent="0">
              <a:lnSpc>
                <a:spcPct val="150000"/>
              </a:lnSpc>
              <a:spcBef>
                <a:spcPts val="1000"/>
              </a:spcBef>
              <a:buNone/>
              <a:defRPr/>
            </a:pPr>
            <a:endParaRPr lang="ru-RU" sz="1600" b="1" dirty="0" smtClean="0"/>
          </a:p>
          <a:p>
            <a:pPr marL="114300" lvl="0" indent="0">
              <a:lnSpc>
                <a:spcPct val="150000"/>
              </a:lnSpc>
              <a:spcBef>
                <a:spcPts val="1000"/>
              </a:spcBef>
              <a:buNone/>
              <a:defRPr/>
            </a:pPr>
            <a:r>
              <a:rPr lang="ru-RU" sz="1600" b="1" dirty="0" smtClean="0"/>
              <a:t>ФГБОУ </a:t>
            </a:r>
            <a:r>
              <a:rPr lang="ru-RU" sz="1600" b="1" dirty="0"/>
              <a:t>ВО «Алтайский государственный университет»</a:t>
            </a:r>
            <a:br>
              <a:rPr lang="ru-RU" sz="1600" b="1" dirty="0"/>
            </a:br>
            <a:r>
              <a:rPr lang="ru-RU" sz="1600" b="1" dirty="0"/>
              <a:t>656049, Барнаул, пр. Ленина, 61</a:t>
            </a:r>
            <a:r>
              <a:rPr lang="ru-RU" sz="1600" b="1" dirty="0">
                <a:solidFill>
                  <a:prstClr val="black"/>
                </a:solidFill>
              </a:rPr>
              <a:t>, </a:t>
            </a:r>
            <a:r>
              <a:rPr lang="ru-RU" sz="1600" b="1" dirty="0" err="1">
                <a:solidFill>
                  <a:prstClr val="black"/>
                </a:solidFill>
              </a:rPr>
              <a:t>каб</a:t>
            </a:r>
            <a:r>
              <a:rPr lang="ru-RU" sz="1600" b="1" dirty="0">
                <a:solidFill>
                  <a:prstClr val="black"/>
                </a:solidFill>
              </a:rPr>
              <a:t>. 604</a:t>
            </a:r>
            <a:br>
              <a:rPr lang="ru-RU" sz="1600" b="1" dirty="0">
                <a:solidFill>
                  <a:prstClr val="black"/>
                </a:solidFill>
              </a:rPr>
            </a:br>
            <a:r>
              <a:rPr lang="ru-RU" sz="1600" b="1" dirty="0">
                <a:solidFill>
                  <a:prstClr val="black"/>
                </a:solidFill>
              </a:rPr>
              <a:t>+7 (3852) 291204</a:t>
            </a:r>
          </a:p>
          <a:p>
            <a:pPr marL="114300" lvl="0" indent="0">
              <a:lnSpc>
                <a:spcPct val="150000"/>
              </a:lnSpc>
              <a:spcBef>
                <a:spcPts val="1000"/>
              </a:spcBef>
              <a:buNone/>
              <a:defRPr/>
            </a:pPr>
            <a:r>
              <a:rPr lang="en-US" sz="1600" b="1" dirty="0" err="1">
                <a:solidFill>
                  <a:prstClr val="black"/>
                </a:solidFill>
              </a:rPr>
              <a:t>WhatsApp</a:t>
            </a:r>
            <a:r>
              <a:rPr lang="ru-RU" sz="1600" b="1" dirty="0">
                <a:solidFill>
                  <a:prstClr val="black"/>
                </a:solidFill>
              </a:rPr>
              <a:t>:</a:t>
            </a:r>
            <a:r>
              <a:rPr lang="en-US" sz="1600" b="1" dirty="0">
                <a:solidFill>
                  <a:prstClr val="black"/>
                </a:solidFill>
              </a:rPr>
              <a:t> +79</a:t>
            </a:r>
            <a:r>
              <a:rPr lang="ru-RU" sz="1600" b="1" dirty="0">
                <a:solidFill>
                  <a:prstClr val="black"/>
                </a:solidFill>
              </a:rPr>
              <a:t>132156082</a:t>
            </a:r>
            <a:endParaRPr lang="en-US" sz="1600" b="1" dirty="0">
              <a:solidFill>
                <a:prstClr val="black"/>
              </a:solidFill>
            </a:endParaRPr>
          </a:p>
          <a:p>
            <a:pPr marL="114300" indent="0">
              <a:buNone/>
            </a:pPr>
            <a:endParaRPr lang="ru-RU" sz="16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КОНТАКТЫ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04139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 flipH="1">
            <a:off x="588722" y="1741118"/>
            <a:ext cx="8166970" cy="3237978"/>
          </a:xfrm>
        </p:spPr>
        <p:txBody>
          <a:bodyPr/>
          <a:lstStyle/>
          <a:p>
            <a:pPr marL="514350" indent="-514350" algn="l"/>
            <a:r>
              <a:rPr lang="ru-RU" sz="1600" b="1" dirty="0"/>
              <a:t>Институционализация </a:t>
            </a:r>
            <a:r>
              <a:rPr lang="ru-RU" sz="1600" b="1" dirty="0" smtClean="0"/>
              <a:t>деятельности на основе поддержки функционирования </a:t>
            </a:r>
            <a:r>
              <a:rPr lang="ru-RU" sz="1600" b="1" dirty="0">
                <a:solidFill>
                  <a:srgbClr val="C00000"/>
                </a:solidFill>
              </a:rPr>
              <a:t>Ресурсный центр 2.0: практики медиации и социальной интеграции в области межнациональных и межконфессиональных отношений в регионах приграничья Западной Сибири </a:t>
            </a:r>
            <a:endPara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l"/>
            <a:r>
              <a:rPr lang="ru-RU" sz="1600" b="1" dirty="0" smtClean="0"/>
              <a:t>Экспертно-аналитическая </a:t>
            </a:r>
            <a:r>
              <a:rPr lang="ru-RU" sz="1600" b="1" dirty="0"/>
              <a:t>деятельность</a:t>
            </a:r>
          </a:p>
          <a:p>
            <a:pPr marL="514350" indent="-514350" algn="l">
              <a:buFont typeface="Arial" panose="020B0604020202020204" pitchFamily="34" charset="0"/>
              <a:buAutoNum type="arabicPeriod"/>
            </a:pPr>
            <a:r>
              <a:rPr lang="ru-RU" sz="1600" b="1" dirty="0" smtClean="0"/>
              <a:t>Проведение Научных исследований</a:t>
            </a:r>
            <a:endParaRPr lang="ru-RU" sz="1600" b="1" dirty="0"/>
          </a:p>
          <a:p>
            <a:pPr marL="514350" indent="-514350" algn="l">
              <a:buFont typeface="Arial" panose="020B0604020202020204" pitchFamily="34" charset="0"/>
              <a:buAutoNum type="arabicPeriod"/>
            </a:pPr>
            <a:r>
              <a:rPr lang="ru-RU" sz="1600" b="1" dirty="0"/>
              <a:t>Разработка программ повышения квалификации и программ переподготовки</a:t>
            </a:r>
          </a:p>
          <a:p>
            <a:pPr marL="514350" indent="-514350" algn="l">
              <a:buFont typeface="Arial" panose="020B0604020202020204" pitchFamily="34" charset="0"/>
              <a:buAutoNum type="arabicPeriod"/>
            </a:pPr>
            <a:r>
              <a:rPr lang="ru-RU" sz="1600" b="1" dirty="0"/>
              <a:t>Развитие международного образовательного сотрудничества </a:t>
            </a:r>
            <a:endParaRPr lang="ru-RU" sz="1600" b="1" dirty="0" smtClean="0"/>
          </a:p>
          <a:p>
            <a:pPr marL="514350" indent="-514350" algn="l">
              <a:buFont typeface="Arial" panose="020B0604020202020204" pitchFamily="34" charset="0"/>
              <a:buAutoNum type="arabicPeriod"/>
            </a:pPr>
            <a:r>
              <a:rPr lang="ru-RU" sz="1600" b="1" dirty="0" smtClean="0"/>
              <a:t>Научные </a:t>
            </a:r>
            <a:r>
              <a:rPr lang="ru-RU" sz="1600" b="1" dirty="0"/>
              <a:t>конференции, семинары, выставки и др.</a:t>
            </a:r>
          </a:p>
          <a:p>
            <a:pPr marL="514350" indent="-514350" algn="l">
              <a:buFont typeface="Arial" panose="020B0604020202020204" pitchFamily="34" charset="0"/>
              <a:buAutoNum type="arabicPeriod"/>
            </a:pPr>
            <a:r>
              <a:rPr lang="ru-RU" sz="1600" b="1" dirty="0"/>
              <a:t>Подготовка научных изданий и монографий</a:t>
            </a:r>
            <a:endParaRPr lang="ru-RU" sz="1600" dirty="0"/>
          </a:p>
          <a:p>
            <a:pPr algn="just"/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03539" y="283607"/>
            <a:ext cx="6419590" cy="1269620"/>
          </a:xfrm>
        </p:spPr>
        <p:txBody>
          <a:bodyPr/>
          <a:lstStyle/>
          <a:p>
            <a:r>
              <a:rPr lang="ru-RU" sz="2800" dirty="0" smtClean="0"/>
              <a:t>Направления деятельности </a:t>
            </a:r>
            <a:r>
              <a:rPr lang="ru-RU" sz="2800" dirty="0" smtClean="0"/>
              <a:t> по  поддержки </a:t>
            </a:r>
            <a:r>
              <a:rPr lang="ru-RU" sz="2800" dirty="0" smtClean="0"/>
              <a:t>научных </a:t>
            </a:r>
            <a:r>
              <a:rPr lang="ru-RU" sz="2800" dirty="0" smtClean="0"/>
              <a:t>проектов  АКОО  ПССОЗ «Позитивное  развитие»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21610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 flipH="1">
            <a:off x="175364" y="1622121"/>
            <a:ext cx="3181610" cy="3319397"/>
          </a:xfrm>
        </p:spPr>
        <p:txBody>
          <a:bodyPr/>
          <a:lstStyle/>
          <a:p>
            <a:pPr algn="l"/>
            <a:r>
              <a:rPr lang="ru-RU" b="1" dirty="0"/>
              <a:t>Ресурсный центр по развитию гражданских инициатив и содействию интеграции народов и культур в Алтайском </a:t>
            </a:r>
            <a:r>
              <a:rPr lang="ru-RU" b="1" dirty="0" smtClean="0"/>
              <a:t>крае (2017-2018 гг.)</a:t>
            </a:r>
          </a:p>
          <a:p>
            <a:pPr algn="l"/>
            <a:endParaRPr lang="ru-RU" b="1" dirty="0" smtClean="0"/>
          </a:p>
          <a:p>
            <a:pPr algn="l"/>
            <a:r>
              <a:rPr lang="ru-RU" b="1" dirty="0" smtClean="0"/>
              <a:t>Ресурсный </a:t>
            </a:r>
            <a:r>
              <a:rPr lang="ru-RU" b="1" dirty="0"/>
              <a:t>центр 2.0: практики медиации и социальной интеграции в области межнациональных и межконфессиональных отношений в регионах приграничья Западной </a:t>
            </a:r>
            <a:r>
              <a:rPr lang="ru-RU" b="1" dirty="0" smtClean="0"/>
              <a:t>Сибири (2019-2020 гг.)</a:t>
            </a:r>
          </a:p>
          <a:p>
            <a:pPr marL="114300" indent="0" algn="l">
              <a:buNone/>
            </a:pPr>
            <a:endParaRPr lang="ru-RU" dirty="0" smtClean="0"/>
          </a:p>
          <a:p>
            <a:pPr marL="114300" indent="0"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http</a:t>
            </a:r>
            <a:r>
              <a:rPr lang="en-US" b="1" dirty="0">
                <a:solidFill>
                  <a:srgbClr val="C00000"/>
                </a:solidFill>
              </a:rPr>
              <a:t>://www.rescenter22.ru</a:t>
            </a:r>
            <a:r>
              <a:rPr lang="en-US" b="1" dirty="0" smtClean="0">
                <a:solidFill>
                  <a:srgbClr val="C00000"/>
                </a:solidFill>
              </a:rPr>
              <a:t>/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114300" indent="0" algn="l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marL="114300" indent="0">
              <a:buNone/>
            </a:pPr>
            <a:r>
              <a:rPr lang="ru-RU" sz="1000" b="1" dirty="0"/>
              <a:t>Алтайская краевая общественная организация психолого-социального сопровождения и охраны здоровья </a:t>
            </a:r>
            <a:r>
              <a:rPr lang="ru-RU" sz="1000" b="1" dirty="0" smtClean="0"/>
              <a:t>«</a:t>
            </a:r>
            <a:r>
              <a:rPr lang="ru-RU" sz="1000" b="1" dirty="0"/>
              <a:t>ПОЗИТИВНОЕ РАЗВИТИЕ»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03747" y="162838"/>
            <a:ext cx="4947781" cy="1359074"/>
          </a:xfrm>
        </p:spPr>
        <p:txBody>
          <a:bodyPr/>
          <a:lstStyle/>
          <a:p>
            <a:r>
              <a:rPr lang="ru-RU" sz="2800" dirty="0" smtClean="0"/>
              <a:t>Создание  и поддержка </a:t>
            </a:r>
            <a:r>
              <a:rPr lang="ru-RU" sz="2800" dirty="0" smtClean="0"/>
              <a:t>Ресурсного  центра  </a:t>
            </a:r>
            <a:r>
              <a:rPr lang="ru-RU" sz="2800" dirty="0" smtClean="0"/>
              <a:t>Фондом </a:t>
            </a:r>
            <a:br>
              <a:rPr lang="ru-RU" sz="2800" dirty="0" smtClean="0"/>
            </a:br>
            <a:r>
              <a:rPr lang="ru-RU" sz="2800" dirty="0" smtClean="0"/>
              <a:t>Президентских грантов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970" y="1752471"/>
            <a:ext cx="5513533" cy="310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E:\Я.Диск\!17_FPG\Бренд\page\pgrants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6268" y="720247"/>
            <a:ext cx="1565754" cy="801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483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 flipH="1">
            <a:off x="356992" y="1897692"/>
            <a:ext cx="3081403" cy="2993721"/>
          </a:xfrm>
        </p:spPr>
        <p:txBody>
          <a:bodyPr/>
          <a:lstStyle/>
          <a:p>
            <a:pPr marL="114300" indent="0">
              <a:buNone/>
            </a:pPr>
            <a:r>
              <a:rPr lang="ru-RU" sz="2000" b="1" dirty="0" smtClean="0"/>
              <a:t>Проект Международная </a:t>
            </a:r>
            <a:r>
              <a:rPr lang="ru-RU" sz="2000" b="1" dirty="0"/>
              <a:t>школа «Большой Алтай: форсайт-2050</a:t>
            </a:r>
            <a:r>
              <a:rPr lang="ru-RU" sz="2000" b="1" dirty="0" smtClean="0"/>
              <a:t>»</a:t>
            </a:r>
          </a:p>
          <a:p>
            <a:pPr marL="114300" indent="0">
              <a:buNone/>
            </a:pPr>
            <a:r>
              <a:rPr lang="ru-RU" sz="2000" b="1" dirty="0" smtClean="0"/>
              <a:t> </a:t>
            </a:r>
          </a:p>
          <a:p>
            <a:pPr marL="114300" indent="0">
              <a:buNone/>
            </a:pPr>
            <a:r>
              <a:rPr lang="ru-RU" sz="2000" b="1" dirty="0" smtClean="0"/>
              <a:t>(2020-2021 гг.) </a:t>
            </a:r>
          </a:p>
          <a:p>
            <a:pPr marL="114300" indent="0">
              <a:buNone/>
            </a:pPr>
            <a:endParaRPr lang="ru-RU" sz="2000" b="1" dirty="0"/>
          </a:p>
          <a:p>
            <a:pPr marL="114300" indent="0"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https</a:t>
            </a:r>
            <a:r>
              <a:rPr lang="en-US" sz="2000" b="1" dirty="0">
                <a:solidFill>
                  <a:srgbClr val="C00000"/>
                </a:solidFill>
              </a:rPr>
              <a:t>://great-altay.ru/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34855" y="144049"/>
            <a:ext cx="6281803" cy="1196235"/>
          </a:xfrm>
        </p:spPr>
        <p:txBody>
          <a:bodyPr/>
          <a:lstStyle/>
          <a:p>
            <a:r>
              <a:rPr lang="ru-RU" sz="2800" dirty="0" smtClean="0"/>
              <a:t>Международный научно-образовательный  молодежный центр 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426" y="1572014"/>
            <a:ext cx="5344441" cy="300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Я.Диск\!17_FPG\Бренд\page\pgrants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402" y="1340284"/>
            <a:ext cx="1565754" cy="8016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1522" y="4820369"/>
            <a:ext cx="89373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ru-RU" sz="1000" b="1" dirty="0"/>
              <a:t>Алтайская краевая общественная организация психолого-социального сопровождения и охраны здоровья «ПОЗИТИВНОЕ РАЗВИТИЕ»</a:t>
            </a:r>
            <a:endParaRPr lang="ru-RU" sz="1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205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47173" y="200418"/>
            <a:ext cx="6864263" cy="1484334"/>
          </a:xfrm>
        </p:spPr>
        <p:txBody>
          <a:bodyPr/>
          <a:lstStyle/>
          <a:p>
            <a:r>
              <a:rPr lang="ru-RU" sz="2400" b="1" dirty="0" smtClean="0"/>
              <a:t>Конкурс  видеосюжетов 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dirty="0" smtClean="0"/>
              <a:t>для </a:t>
            </a:r>
            <a:r>
              <a:rPr lang="ru-RU" sz="2400" dirty="0"/>
              <a:t>молодых гражданских активистов и журналистов из России, Казахстана, Кыргызстана и Монголии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26" y="1694507"/>
            <a:ext cx="4979096" cy="3317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25436" y="2118854"/>
            <a:ext cx="247389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Прием </a:t>
            </a:r>
            <a:r>
              <a:rPr lang="ru-RU" dirty="0"/>
              <a:t>заявок </a:t>
            </a:r>
            <a:endParaRPr lang="ru-RU" dirty="0" smtClean="0"/>
          </a:p>
          <a:p>
            <a:r>
              <a:rPr lang="ru-RU" b="1" dirty="0" smtClean="0"/>
              <a:t>до </a:t>
            </a:r>
            <a:r>
              <a:rPr lang="ru-RU" b="1" dirty="0"/>
              <a:t>15 декабря 2020 года</a:t>
            </a:r>
            <a:r>
              <a:rPr lang="ru-RU" dirty="0"/>
              <a:t>,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Подведение </a:t>
            </a:r>
            <a:r>
              <a:rPr lang="ru-RU" dirty="0"/>
              <a:t>итогов </a:t>
            </a:r>
            <a:endParaRPr lang="ru-RU" dirty="0" smtClean="0"/>
          </a:p>
          <a:p>
            <a:r>
              <a:rPr lang="ru-RU" b="1" dirty="0" smtClean="0"/>
              <a:t>до </a:t>
            </a:r>
            <a:r>
              <a:rPr lang="ru-RU" b="1" dirty="0"/>
              <a:t>1 февраля</a:t>
            </a:r>
            <a:r>
              <a:rPr lang="ru-RU" dirty="0"/>
              <a:t> </a:t>
            </a:r>
            <a:r>
              <a:rPr lang="ru-RU" b="1" dirty="0"/>
              <a:t>2021 года</a:t>
            </a:r>
            <a:r>
              <a:rPr lang="ru-RU" dirty="0"/>
              <a:t>,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Награждение </a:t>
            </a:r>
            <a:r>
              <a:rPr lang="ru-RU" dirty="0"/>
              <a:t>победителей и </a:t>
            </a:r>
            <a:endParaRPr lang="ru-RU" dirty="0" smtClean="0"/>
          </a:p>
          <a:p>
            <a:r>
              <a:rPr lang="ru-RU" dirty="0" smtClean="0"/>
              <a:t>Участие </a:t>
            </a:r>
            <a:r>
              <a:rPr lang="ru-RU" dirty="0"/>
              <a:t>в фестивале короткометражных фильмов «Наш общий дом – Алтай» – </a:t>
            </a:r>
            <a:endParaRPr lang="ru-RU" dirty="0" smtClean="0"/>
          </a:p>
          <a:p>
            <a:r>
              <a:rPr lang="ru-RU" b="1" dirty="0" smtClean="0"/>
              <a:t>3-5 </a:t>
            </a:r>
            <a:r>
              <a:rPr lang="ru-RU" b="1" dirty="0"/>
              <a:t>марта 2021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234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063" y="283608"/>
            <a:ext cx="6450904" cy="1257093"/>
          </a:xfrm>
        </p:spPr>
        <p:txBody>
          <a:bodyPr/>
          <a:lstStyle/>
          <a:p>
            <a:r>
              <a:rPr lang="ru-RU" sz="2000" b="1" dirty="0" smtClean="0"/>
              <a:t>Конкурс </a:t>
            </a:r>
            <a:r>
              <a:rPr lang="ru-RU" sz="2000" b="1" dirty="0"/>
              <a:t>научных проектов для молодых исследователей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до </a:t>
            </a:r>
            <a:r>
              <a:rPr lang="ru-RU" sz="2000" dirty="0"/>
              <a:t>35 лет из России, Казахстана, Кыргызстана и Монголии «Алтай трансграничный»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40" y="1552843"/>
            <a:ext cx="5123601" cy="341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87442" y="2461560"/>
            <a:ext cx="293735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Прием </a:t>
            </a:r>
            <a:r>
              <a:rPr lang="ru-RU" dirty="0"/>
              <a:t>заявок </a:t>
            </a:r>
            <a:endParaRPr lang="ru-RU" dirty="0" smtClean="0"/>
          </a:p>
          <a:p>
            <a:r>
              <a:rPr lang="ru-RU" b="1" dirty="0" smtClean="0"/>
              <a:t>до </a:t>
            </a:r>
            <a:r>
              <a:rPr lang="ru-RU" b="1" dirty="0"/>
              <a:t>15 декабря 2020 года</a:t>
            </a:r>
            <a:r>
              <a:rPr lang="ru-RU" dirty="0"/>
              <a:t>,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/>
              <a:t>П</a:t>
            </a:r>
            <a:r>
              <a:rPr lang="ru-RU" dirty="0" smtClean="0"/>
              <a:t>одведение </a:t>
            </a:r>
            <a:r>
              <a:rPr lang="ru-RU" dirty="0"/>
              <a:t>итогов </a:t>
            </a:r>
            <a:endParaRPr lang="ru-RU" dirty="0" smtClean="0"/>
          </a:p>
          <a:p>
            <a:r>
              <a:rPr lang="ru-RU" b="1" dirty="0" smtClean="0"/>
              <a:t>до </a:t>
            </a:r>
            <a:r>
              <a:rPr lang="ru-RU" b="1" dirty="0"/>
              <a:t>1 февраля 2021 года</a:t>
            </a:r>
            <a:r>
              <a:rPr lang="ru-RU" dirty="0"/>
              <a:t>,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Награждение</a:t>
            </a:r>
          </a:p>
          <a:p>
            <a:r>
              <a:rPr lang="ru-RU" dirty="0" smtClean="0"/>
              <a:t> </a:t>
            </a:r>
            <a:r>
              <a:rPr lang="ru-RU" dirty="0"/>
              <a:t>и </a:t>
            </a:r>
            <a:endParaRPr lang="ru-RU" dirty="0" smtClean="0"/>
          </a:p>
          <a:p>
            <a:r>
              <a:rPr lang="ru-RU" dirty="0" smtClean="0"/>
              <a:t>Презентация </a:t>
            </a:r>
            <a:r>
              <a:rPr lang="ru-RU" dirty="0"/>
              <a:t>проектов победителей – </a:t>
            </a:r>
            <a:endParaRPr lang="ru-RU" dirty="0" smtClean="0"/>
          </a:p>
          <a:p>
            <a:r>
              <a:rPr lang="ru-RU" b="1" dirty="0" smtClean="0"/>
              <a:t>3-5 </a:t>
            </a:r>
            <a:r>
              <a:rPr lang="ru-RU" b="1" dirty="0"/>
              <a:t>марта 2021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3631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50" y="1341526"/>
            <a:ext cx="5135672" cy="3421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4815" y="-1"/>
            <a:ext cx="7208729" cy="1341527"/>
          </a:xfrm>
        </p:spPr>
        <p:txBody>
          <a:bodyPr/>
          <a:lstStyle/>
          <a:p>
            <a:r>
              <a:rPr lang="ru-RU" sz="2000" b="1" dirty="0" smtClean="0"/>
              <a:t>Международная  Летняя   школа </a:t>
            </a:r>
            <a:br>
              <a:rPr lang="ru-RU" sz="2000" b="1" dirty="0" smtClean="0"/>
            </a:br>
            <a:r>
              <a:rPr lang="ru-RU" sz="2000" b="1" dirty="0" smtClean="0"/>
              <a:t>по </a:t>
            </a:r>
            <a:r>
              <a:rPr lang="ru-RU" sz="2000" b="1" dirty="0"/>
              <a:t>изучению народов и культур </a:t>
            </a:r>
            <a:r>
              <a:rPr lang="ru-RU" sz="2000" b="1" dirty="0" smtClean="0"/>
              <a:t> Большого  Алтая</a:t>
            </a:r>
            <a:br>
              <a:rPr lang="ru-RU" sz="2000" b="1" dirty="0" smtClean="0"/>
            </a:br>
            <a:r>
              <a:rPr lang="ru-RU" sz="2000" dirty="0" smtClean="0"/>
              <a:t> </a:t>
            </a:r>
            <a:r>
              <a:rPr lang="ru-RU" sz="2000" dirty="0"/>
              <a:t>для молодых исследователей, гражданских активистов и журналистов 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24395" y="1929026"/>
            <a:ext cx="31440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рием </a:t>
            </a:r>
            <a:r>
              <a:rPr lang="ru-RU" dirty="0"/>
              <a:t>заявок </a:t>
            </a:r>
            <a:endParaRPr lang="ru-RU" dirty="0" smtClean="0"/>
          </a:p>
          <a:p>
            <a:r>
              <a:rPr lang="ru-RU" b="1" dirty="0" smtClean="0"/>
              <a:t>до </a:t>
            </a:r>
            <a:r>
              <a:rPr lang="ru-RU" b="1" dirty="0"/>
              <a:t>15 марта 2021 года</a:t>
            </a:r>
            <a:r>
              <a:rPr lang="ru-RU" dirty="0"/>
              <a:t>,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/>
              <a:t>П</a:t>
            </a:r>
            <a:r>
              <a:rPr lang="ru-RU" dirty="0" smtClean="0"/>
              <a:t>одведение </a:t>
            </a:r>
            <a:r>
              <a:rPr lang="ru-RU" dirty="0"/>
              <a:t>итогов заявочной кампании</a:t>
            </a:r>
            <a:r>
              <a:rPr lang="ru-RU" b="1" dirty="0"/>
              <a:t> </a:t>
            </a:r>
            <a:endParaRPr lang="ru-RU" b="1" dirty="0" smtClean="0"/>
          </a:p>
          <a:p>
            <a:r>
              <a:rPr lang="ru-RU" b="1" dirty="0" smtClean="0"/>
              <a:t>до </a:t>
            </a:r>
            <a:r>
              <a:rPr lang="ru-RU" b="1" dirty="0"/>
              <a:t>15 апреля 2021 года</a:t>
            </a:r>
            <a:r>
              <a:rPr lang="ru-RU" dirty="0"/>
              <a:t>,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Проведение </a:t>
            </a:r>
            <a:r>
              <a:rPr lang="ru-RU" dirty="0"/>
              <a:t>Летней школы в курортной зоне Алтайского края </a:t>
            </a:r>
            <a:endParaRPr lang="ru-RU" dirty="0" smtClean="0"/>
          </a:p>
          <a:p>
            <a:r>
              <a:rPr lang="ru-RU" b="1" dirty="0" smtClean="0"/>
              <a:t>12-18 </a:t>
            </a:r>
            <a:r>
              <a:rPr lang="ru-RU" b="1" dirty="0"/>
              <a:t>июля 2021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4455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97067" y="100209"/>
            <a:ext cx="6563639" cy="1139868"/>
          </a:xfrm>
        </p:spPr>
        <p:txBody>
          <a:bodyPr/>
          <a:lstStyle/>
          <a:p>
            <a:r>
              <a:rPr lang="ru-RU" sz="2000" b="1" dirty="0" smtClean="0"/>
              <a:t>Международная научно-практическая конференция </a:t>
            </a:r>
            <a:r>
              <a:rPr lang="ru-RU" sz="2000" b="1" dirty="0"/>
              <a:t>«Большой Алтай: развитие, интеграция, международное сотрудничество»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87" y="1247583"/>
            <a:ext cx="5436296" cy="3622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93495" y="1421028"/>
            <a:ext cx="27995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рием </a:t>
            </a:r>
            <a:r>
              <a:rPr lang="ru-RU" dirty="0"/>
              <a:t>заявок на участие и материалов для публикации в сборнике конференции – </a:t>
            </a:r>
            <a:endParaRPr lang="ru-RU" dirty="0" smtClean="0"/>
          </a:p>
          <a:p>
            <a:r>
              <a:rPr lang="ru-RU" b="1" dirty="0" smtClean="0"/>
              <a:t>до </a:t>
            </a:r>
            <a:r>
              <a:rPr lang="ru-RU" b="1" dirty="0"/>
              <a:t>15 марта 2021 года</a:t>
            </a:r>
            <a:r>
              <a:rPr lang="ru-RU" dirty="0"/>
              <a:t>,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Формирование </a:t>
            </a:r>
            <a:r>
              <a:rPr lang="ru-RU" dirty="0"/>
              <a:t>программы конференции – </a:t>
            </a:r>
            <a:endParaRPr lang="ru-RU" dirty="0" smtClean="0"/>
          </a:p>
          <a:p>
            <a:r>
              <a:rPr lang="ru-RU" b="1" dirty="0" smtClean="0"/>
              <a:t>до </a:t>
            </a:r>
            <a:r>
              <a:rPr lang="ru-RU" b="1" dirty="0"/>
              <a:t>15 апреля 2021 года</a:t>
            </a:r>
            <a:r>
              <a:rPr lang="ru-RU" dirty="0"/>
              <a:t>,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Проведение </a:t>
            </a:r>
            <a:r>
              <a:rPr lang="ru-RU" dirty="0"/>
              <a:t>мероприятий конференции – </a:t>
            </a:r>
            <a:endParaRPr lang="ru-RU" dirty="0" smtClean="0"/>
          </a:p>
          <a:p>
            <a:r>
              <a:rPr lang="ru-RU" b="1" dirty="0" smtClean="0"/>
              <a:t>7-8 </a:t>
            </a:r>
            <a:r>
              <a:rPr lang="ru-RU" b="1" dirty="0"/>
              <a:t>июня 2021 </a:t>
            </a:r>
            <a:r>
              <a:rPr lang="ru-RU" b="1" dirty="0" smtClean="0"/>
              <a:t>года</a:t>
            </a:r>
          </a:p>
          <a:p>
            <a:endParaRPr lang="ru-RU" b="1" dirty="0" smtClean="0"/>
          </a:p>
          <a:p>
            <a:r>
              <a:rPr lang="ru-RU" dirty="0" smtClean="0"/>
              <a:t>Публикация материалов в </a:t>
            </a:r>
            <a:r>
              <a:rPr lang="ru-RU" b="1" dirty="0" smtClean="0"/>
              <a:t>РИНЦ </a:t>
            </a:r>
            <a:endParaRPr lang="en-US" b="1" dirty="0" smtClean="0"/>
          </a:p>
          <a:p>
            <a:r>
              <a:rPr lang="en-US" dirty="0" smtClean="0"/>
              <a:t>https</a:t>
            </a:r>
            <a:r>
              <a:rPr lang="en-US" dirty="0"/>
              <a:t>://www.elibrary.ru/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3652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28" y="1189973"/>
            <a:ext cx="5584746" cy="3734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21496" y="263046"/>
            <a:ext cx="66387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Создание </a:t>
            </a:r>
            <a:r>
              <a:rPr lang="ru-RU" sz="2000" b="1" u="sng" dirty="0">
                <a:hlinkClick r:id="rId3"/>
              </a:rPr>
              <a:t>Банка исследований Большого Алтая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50904" y="1483877"/>
            <a:ext cx="234863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Представлены результаты </a:t>
            </a:r>
            <a:r>
              <a:rPr lang="ru-RU" dirty="0"/>
              <a:t>научных исследований в области трансграничного сотрудничества и приграничья в разрезе различных научных отраслей и дисциплин (социологии, политологии, истории и археологии, культурологии, этнографии, антропологии, географии, экономики и др.).</a:t>
            </a:r>
          </a:p>
        </p:txBody>
      </p:sp>
    </p:spTree>
    <p:extLst>
      <p:ext uri="{BB962C8B-B14F-4D97-AF65-F5344CB8AC3E}">
        <p14:creationId xmlns:p14="http://schemas.microsoft.com/office/powerpoint/2010/main" val="2137092734"/>
      </p:ext>
    </p:extLst>
  </p:cSld>
  <p:clrMapOvr>
    <a:masterClrMapping/>
  </p:clrMapOvr>
</p:sld>
</file>

<file path=ppt/theme/theme1.xml><?xml version="1.0" encoding="utf-8"?>
<a:theme xmlns:a="http://schemas.openxmlformats.org/drawingml/2006/main" name="Science Fair Newsletter by Slidesgo">
  <a:themeElements>
    <a:clrScheme name="Simple Light">
      <a:dk1>
        <a:srgbClr val="383536"/>
      </a:dk1>
      <a:lt1>
        <a:srgbClr val="FFFFFF"/>
      </a:lt1>
      <a:dk2>
        <a:srgbClr val="595959"/>
      </a:dk2>
      <a:lt2>
        <a:srgbClr val="E6F0EF"/>
      </a:lt2>
      <a:accent1>
        <a:srgbClr val="D49421"/>
      </a:accent1>
      <a:accent2>
        <a:srgbClr val="C3CCA2"/>
      </a:accent2>
      <a:accent3>
        <a:srgbClr val="88AFA6"/>
      </a:accent3>
      <a:accent4>
        <a:srgbClr val="627E8D"/>
      </a:accent4>
      <a:accent5>
        <a:srgbClr val="BDBCBD"/>
      </a:accent5>
      <a:accent6>
        <a:srgbClr val="6E4D11"/>
      </a:accent6>
      <a:hlink>
        <a:srgbClr val="3835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621</TotalTime>
  <Words>657</Words>
  <Application>Microsoft Office PowerPoint</Application>
  <PresentationFormat>Экран (16:9)</PresentationFormat>
  <Paragraphs>110</Paragraphs>
  <Slides>16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Teko Light</vt:lpstr>
      <vt:lpstr>Hind Vadodara Light</vt:lpstr>
      <vt:lpstr>Roboto Condensed Light</vt:lpstr>
      <vt:lpstr>Gabriola</vt:lpstr>
      <vt:lpstr>Raleway</vt:lpstr>
      <vt:lpstr>Science Fair Newsletter by Slidesgo</vt:lpstr>
      <vt:lpstr> Ресурсный центр 2.0.: практики медиации и социальной интеграции. Международный научно-образовательный проект  «Большой Алтай: форсайт 2050» </vt:lpstr>
      <vt:lpstr>Направления деятельности  по  поддержки научных проектов  АКОО  ПССОЗ «Позитивное  развитие»</vt:lpstr>
      <vt:lpstr>Создание  и поддержка Ресурсного  центра  Фондом  Президентских грантов</vt:lpstr>
      <vt:lpstr>Международный научно-образовательный  молодежный центр </vt:lpstr>
      <vt:lpstr>Конкурс  видеосюжетов  для молодых гражданских активистов и журналистов из России, Казахстана, Кыргызстана и Монголии </vt:lpstr>
      <vt:lpstr>Конкурс научных проектов для молодых исследователей  до 35 лет из России, Казахстана, Кыргызстана и Монголии «Алтай трансграничный»</vt:lpstr>
      <vt:lpstr>Международная  Летняя   школа  по изучению народов и культур  Большого  Алтая  для молодых исследователей, гражданских активистов и журналистов  </vt:lpstr>
      <vt:lpstr>Международная научно-практическая конференция «Большой Алтай: развитие, интеграция, международное сотрудничество» </vt:lpstr>
      <vt:lpstr>Презентация PowerPoint</vt:lpstr>
      <vt:lpstr>Научный журнал Society &amp; Security Insights</vt:lpstr>
      <vt:lpstr>Презентация PowerPoint</vt:lpstr>
      <vt:lpstr>Презентация PowerPoint</vt:lpstr>
      <vt:lpstr>Презентация PowerPoint</vt:lpstr>
      <vt:lpstr>Тематика журнала</vt:lpstr>
      <vt:lpstr>Адрес журнала </vt:lpstr>
      <vt:lpstr>КОНТАКТЫ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FAIR NEWSLETTER</dc:title>
  <dc:creator>ACER</dc:creator>
  <cp:lastModifiedBy>Максимова Светлана Геннадьевна</cp:lastModifiedBy>
  <cp:revision>73</cp:revision>
  <dcterms:modified xsi:type="dcterms:W3CDTF">2020-09-25T02:33:51Z</dcterms:modified>
</cp:coreProperties>
</file>