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dk\Desktop\&#1084;&#1086;&#1103;%20&#1091;&#1095;&#1077;&#1073;&#1072;\&#1091;&#1095;&#1072;&#1089;&#1090;&#1080;&#1077;%20&#1074;%20&#1087;&#1088;&#1086;&#1077;&#1082;&#1090;&#1072;&#1093;\&#1041;&#1072;&#1079;&#1072;%20&#1072;&#1076;&#1088;&#1077;&#1089;&#1086;&#1074;%20&#1047;&#1072;&#1073;&#1072;&#1081;&#1082;&#1072;&#1083;&#1100;&#1077;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dk\Desktop\&#1084;&#1086;&#1103;%20&#1091;&#1095;&#1077;&#1073;&#1072;\&#1091;&#1095;&#1072;&#1089;&#1090;&#1080;&#1077;%20&#1074;%20&#1087;&#1088;&#1086;&#1077;&#1082;&#1090;&#1072;&#1093;\&#1041;&#1072;&#1079;&#1072;%20&#1072;&#1076;&#1088;&#1077;&#1089;&#1086;&#1074;%20&#1047;&#1072;&#1073;&#1072;&#1081;&#1082;&#1072;&#1083;&#1100;&#1077;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dk\Desktop\&#1084;&#1086;&#1103;%20&#1091;&#1095;&#1077;&#1073;&#1072;\&#1091;&#1095;&#1072;&#1089;&#1090;&#1080;&#1077;%20&#1074;%20&#1087;&#1088;&#1086;&#1077;&#1082;&#1090;&#1072;&#1093;\&#1041;&#1072;&#1079;&#1072;%20&#1072;&#1076;&#1088;&#1077;&#1089;&#1086;&#1074;%20&#1047;&#1072;&#1073;&#1072;&#1081;&#1082;&#1072;&#1083;&#1100;&#1077;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dk\Desktop\&#1084;&#1086;&#1103;%20&#1091;&#1095;&#1077;&#1073;&#1072;\&#1091;&#1095;&#1072;&#1089;&#1090;&#1080;&#1077;%20&#1074;%20&#1087;&#1088;&#1086;&#1077;&#1082;&#1090;&#1072;&#1093;\&#1041;&#1072;&#1079;&#1072;%20&#1072;&#1076;&#1088;&#1077;&#1089;&#1086;&#1074;%20&#1047;&#1072;&#1073;&#1072;&#1081;&#1082;&#1072;&#1083;&#1100;&#1077;%20(1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dk\Desktop\&#1084;&#1086;&#1103;%20&#1091;&#1095;&#1077;&#1073;&#1072;\&#1091;&#1095;&#1072;&#1089;&#1090;&#1080;&#1077;%20&#1074;%20&#1087;&#1088;&#1086;&#1077;&#1082;&#1090;&#1072;&#1093;\&#1041;&#1072;&#1079;&#1072;%20&#1072;&#1076;&#1088;&#1077;&#1089;&#1086;&#1074;%20&#1047;&#1072;&#1073;&#1072;&#1081;&#1082;&#1072;&#1083;&#1100;&#1077;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07C-477E-8C07-E7755B90DDD0}"/>
              </c:ext>
            </c:extLst>
          </c:dPt>
          <c:dPt>
            <c:idx val="1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07C-477E-8C07-E7755B90DDD0}"/>
              </c:ext>
            </c:extLst>
          </c:dPt>
          <c:dLbls>
            <c:dLbl>
              <c:idx val="0"/>
              <c:layout>
                <c:manualLayout>
                  <c:x val="4.6461828141047587E-2"/>
                  <c:y val="-7.2140798991022992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7C-477E-8C07-E7755B90DDD0}"/>
                </c:ext>
              </c:extLst>
            </c:dLbl>
            <c:dLbl>
              <c:idx val="1"/>
              <c:layout>
                <c:manualLayout>
                  <c:x val="-5.4592605272167069E-2"/>
                  <c:y val="0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07C-477E-8C07-E7755B90DDD0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70AD47"/>
                </a:solidFill>
                <a:round/>
              </a:ln>
              <a:effectLst>
                <a:outerShdw blurRad="50800" dist="38100" dir="2700000" algn="tl" rotWithShape="0">
                  <a:srgbClr val="70AD47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accent6"/>
                    </a:solidFill>
                    <a:effectLst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Лист12!$B$58:$B$59</c:f>
              <c:strCache>
                <c:ptCount val="2"/>
                <c:pt idx="0">
                  <c:v>ассоциирую себя с гражданами России</c:v>
                </c:pt>
                <c:pt idx="1">
                  <c:v>не ассоциирую </c:v>
                </c:pt>
              </c:strCache>
            </c:strRef>
          </c:cat>
          <c:val>
            <c:numRef>
              <c:f>Лист12!$C$58:$C$59</c:f>
              <c:numCache>
                <c:formatCode>General</c:formatCode>
                <c:ptCount val="2"/>
                <c:pt idx="0">
                  <c:v>92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7C-477E-8C07-E7755B90DDD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Лист12!$B$15</c:f>
              <c:strCache>
                <c:ptCount val="1"/>
                <c:pt idx="0">
                  <c:v>Быть патриотом, любить Россию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Лист12!$C$15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66-4822-BEDB-707B5A2656F9}"/>
            </c:ext>
          </c:extLst>
        </c:ser>
        <c:ser>
          <c:idx val="1"/>
          <c:order val="1"/>
          <c:tx>
            <c:strRef>
              <c:f>Лист12!$B$16</c:f>
              <c:strCache>
                <c:ptCount val="1"/>
                <c:pt idx="0">
                  <c:v>Соблюдать законы, уважать конституцию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Лист12!$C$16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66-4822-BEDB-707B5A2656F9}"/>
            </c:ext>
          </c:extLst>
        </c:ser>
        <c:ser>
          <c:idx val="2"/>
          <c:order val="2"/>
          <c:tx>
            <c:strRef>
              <c:f>Лист12!$B$17</c:f>
              <c:strCache>
                <c:ptCount val="1"/>
                <c:pt idx="0">
                  <c:v>Постоянно проживать на территории страны (государства)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Лист12!$C$17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66-4822-BEDB-707B5A2656F9}"/>
            </c:ext>
          </c:extLst>
        </c:ser>
        <c:ser>
          <c:idx val="3"/>
          <c:order val="3"/>
          <c:tx>
            <c:strRef>
              <c:f>Лист12!$B$18</c:f>
              <c:strCache>
                <c:ptCount val="1"/>
                <c:pt idx="0">
                  <c:v>Иметь все права, предоставляемые законами этой страны, пользоваться ими</c:v>
                </c:pt>
              </c:strCache>
            </c:strRef>
          </c:tx>
          <c:spPr>
            <a:solidFill>
              <a:schemeClr val="accent4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Лист12!$C$18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266-4822-BEDB-707B5A2656F9}"/>
            </c:ext>
          </c:extLst>
        </c:ser>
        <c:ser>
          <c:idx val="4"/>
          <c:order val="4"/>
          <c:tx>
            <c:strRef>
              <c:f>Лист12!$B$19</c:f>
              <c:strCache>
                <c:ptCount val="1"/>
                <c:pt idx="0">
                  <c:v>Уважать людей у власти</c:v>
                </c:pt>
              </c:strCache>
            </c:strRef>
          </c:tx>
          <c:spPr>
            <a:solidFill>
              <a:schemeClr val="accent5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Лист12!$C$19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266-4822-BEDB-707B5A2656F9}"/>
            </c:ext>
          </c:extLst>
        </c:ser>
        <c:ser>
          <c:idx val="5"/>
          <c:order val="5"/>
          <c:tx>
            <c:strRef>
              <c:f>Лист12!$B$20</c:f>
              <c:strCache>
                <c:ptCount val="1"/>
                <c:pt idx="0">
                  <c:v>Чувствовать уверенность и стабильность в экономическом и моральном плане</c:v>
                </c:pt>
              </c:strCache>
            </c:strRef>
          </c:tx>
          <c:spPr>
            <a:solidFill>
              <a:schemeClr val="accent6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Лист12!$C$20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266-4822-BEDB-707B5A2656F9}"/>
            </c:ext>
          </c:extLst>
        </c:ser>
        <c:ser>
          <c:idx val="6"/>
          <c:order val="6"/>
          <c:tx>
            <c:strRef>
              <c:f>Лист12!$B$21</c:f>
              <c:strCache>
                <c:ptCount val="1"/>
                <c:pt idx="0">
                  <c:v>Не испытывать желания уехать в другую страну</c:v>
                </c:pt>
              </c:strCache>
            </c:strRef>
          </c:tx>
          <c:spPr>
            <a:solidFill>
              <a:schemeClr val="accent1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Лист12!$C$21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266-4822-BEDB-707B5A2656F9}"/>
            </c:ext>
          </c:extLst>
        </c:ser>
        <c:ser>
          <c:idx val="7"/>
          <c:order val="7"/>
          <c:tx>
            <c:strRef>
              <c:f>Лист12!$B$22</c:f>
              <c:strCache>
                <c:ptCount val="1"/>
                <c:pt idx="0">
                  <c:v>Чувствовать себя причастным к большим и малым делам государства</c:v>
                </c:pt>
              </c:strCache>
            </c:strRef>
          </c:tx>
          <c:spPr>
            <a:solidFill>
              <a:schemeClr val="accent2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Лист12!$C$22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266-4822-BEDB-707B5A2656F9}"/>
            </c:ext>
          </c:extLst>
        </c:ser>
        <c:ser>
          <c:idx val="8"/>
          <c:order val="8"/>
          <c:tx>
            <c:strRef>
              <c:f>Лист12!$B$23</c:f>
              <c:strCache>
                <c:ptCount val="1"/>
                <c:pt idx="0">
                  <c:v>Понимать свой гражданский долг, иметь гражданскую ответственность, гражданскую совесть</c:v>
                </c:pt>
              </c:strCache>
            </c:strRef>
          </c:tx>
          <c:spPr>
            <a:solidFill>
              <a:schemeClr val="accent3">
                <a:lumMod val="60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Лист12!$C$23</c:f>
              <c:numCache>
                <c:formatCode>General</c:formatCode>
                <c:ptCount val="1"/>
                <c:pt idx="0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66-4822-BEDB-707B5A2656F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6371008"/>
        <c:axId val="306375272"/>
      </c:barChart>
      <c:catAx>
        <c:axId val="3063710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6375272"/>
        <c:crosses val="autoZero"/>
        <c:auto val="1"/>
        <c:lblAlgn val="ctr"/>
        <c:lblOffset val="100"/>
        <c:noMultiLvlLbl val="0"/>
      </c:catAx>
      <c:valAx>
        <c:axId val="30637527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6371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1.178589760241355E-2"/>
          <c:y val="0.46356708107297429"/>
          <c:w val="0.97235251271763135"/>
          <c:h val="0.536432918927025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0000"/>
                    <a:lumMod val="100000"/>
                  </a:schemeClr>
                </a:gs>
                <a:gs pos="50000">
                  <a:schemeClr val="accent1">
                    <a:shade val="99000"/>
                    <a:satMod val="105000"/>
                    <a:lumMod val="100000"/>
                  </a:schemeClr>
                </a:gs>
                <a:gs pos="100000">
                  <a:schemeClr val="accent1">
                    <a:shade val="98000"/>
                    <a:satMod val="105000"/>
                    <a:lumMod val="100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1270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Лист12!$B$2:$B$11</c:f>
              <c:strCache>
                <c:ptCount val="10"/>
                <c:pt idx="0">
                  <c:v>Активная, деятельная жизнь</c:v>
                </c:pt>
                <c:pt idx="1">
                  <c:v>Здоровье</c:v>
                </c:pt>
                <c:pt idx="2">
                  <c:v>Интересная работа</c:v>
                </c:pt>
                <c:pt idx="3">
                  <c:v>Надежные и верные друзья</c:v>
                </c:pt>
                <c:pt idx="4">
                  <c:v>Материально обеспеченная жизнь, достаток</c:v>
                </c:pt>
                <c:pt idx="5">
                  <c:v>Образование, получение новых знаний, саморазвитие</c:v>
                </c:pt>
                <c:pt idx="6">
                  <c:v>Свобода</c:v>
                </c:pt>
                <c:pt idx="7">
                  <c:v>Счастливая семейная жизнь</c:v>
                </c:pt>
                <c:pt idx="8">
                  <c:v>Интересная работа, карьера</c:v>
                </c:pt>
                <c:pt idx="9">
                  <c:v>Личная безопасность, безопасность близких людей</c:v>
                </c:pt>
              </c:strCache>
            </c:strRef>
          </c:cat>
          <c:val>
            <c:numRef>
              <c:f>Лист12!$C$2:$C$11</c:f>
              <c:numCache>
                <c:formatCode>General</c:formatCode>
                <c:ptCount val="10"/>
                <c:pt idx="0">
                  <c:v>31</c:v>
                </c:pt>
                <c:pt idx="1">
                  <c:v>65</c:v>
                </c:pt>
                <c:pt idx="2">
                  <c:v>25</c:v>
                </c:pt>
                <c:pt idx="3">
                  <c:v>21</c:v>
                </c:pt>
                <c:pt idx="4">
                  <c:v>38</c:v>
                </c:pt>
                <c:pt idx="5">
                  <c:v>28</c:v>
                </c:pt>
                <c:pt idx="6">
                  <c:v>24</c:v>
                </c:pt>
                <c:pt idx="7">
                  <c:v>45</c:v>
                </c:pt>
                <c:pt idx="8">
                  <c:v>21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FC-45EB-BA63-5098C05480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17882752"/>
        <c:axId val="442661128"/>
      </c:barChart>
      <c:catAx>
        <c:axId val="317882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442661128"/>
        <c:crosses val="autoZero"/>
        <c:auto val="1"/>
        <c:lblAlgn val="ctr"/>
        <c:lblOffset val="100"/>
        <c:noMultiLvlLbl val="0"/>
      </c:catAx>
      <c:valAx>
        <c:axId val="442661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31788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062-48DB-A014-EC410A7C067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062-48DB-A014-EC410A7C067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062-48DB-A014-EC410A7C067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062-48DB-A014-EC410A7C067D}"/>
              </c:ext>
            </c:extLst>
          </c:dPt>
          <c:dLbls>
            <c:dLbl>
              <c:idx val="0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062-48DB-A014-EC410A7C067D}"/>
                </c:ext>
              </c:extLst>
            </c:dLbl>
            <c:dLbl>
              <c:idx val="1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8062-48DB-A014-EC410A7C067D}"/>
                </c:ext>
              </c:extLst>
            </c:dLbl>
            <c:dLbl>
              <c:idx val="2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062-48DB-A014-EC410A7C067D}"/>
                </c:ext>
              </c:extLst>
            </c:dLbl>
            <c:dLbl>
              <c:idx val="3"/>
              <c:spPr>
                <a:solidFill>
                  <a:sysClr val="window" lastClr="FFFFFF">
                    <a:alpha val="90000"/>
                  </a:sys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3200" b="1" i="0" u="none" strike="noStrike" kern="1200" baseline="0">
                      <a:solidFill>
                        <a:schemeClr val="tx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062-48DB-A014-EC410A7C067D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Лист12!$B$47:$B$50</c:f>
              <c:strCache>
                <c:ptCount val="4"/>
                <c:pt idx="0">
                  <c:v>Безусловно могу</c:v>
                </c:pt>
                <c:pt idx="1">
                  <c:v>Скорее могу</c:v>
                </c:pt>
                <c:pt idx="2">
                  <c:v>Скорее не могу</c:v>
                </c:pt>
                <c:pt idx="3">
                  <c:v>Безусловно не могу</c:v>
                </c:pt>
              </c:strCache>
            </c:strRef>
          </c:cat>
          <c:val>
            <c:numRef>
              <c:f>Лист12!$C$47:$C$50</c:f>
              <c:numCache>
                <c:formatCode>General</c:formatCode>
                <c:ptCount val="4"/>
                <c:pt idx="0">
                  <c:v>13</c:v>
                </c:pt>
                <c:pt idx="1">
                  <c:v>33</c:v>
                </c:pt>
                <c:pt idx="2">
                  <c:v>46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062-48DB-A014-EC410A7C067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32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0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6004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46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75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93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131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65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65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24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512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215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675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FC4E7B-AB65-4911-A104-9E47AC18671A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2E2A36B-3976-4946-AA9F-B2662DDCFC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29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7404" y="1122362"/>
            <a:ext cx="10590414" cy="4422227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ИДЕНТИЧНОСТЬ СОВРЕМЕННОЙ МОЛОДЕЖИ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9" y="5004262"/>
            <a:ext cx="10571019" cy="1770611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Щеглова </a:t>
            </a:r>
          </a:p>
          <a:p>
            <a:pPr algn="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Дарья Константиновна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4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35" y="191193"/>
            <a:ext cx="10776065" cy="1823001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Можете ли Вы себя назвать общественно активным человеком?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829731"/>
              </p:ext>
            </p:extLst>
          </p:nvPr>
        </p:nvGraphicFramePr>
        <p:xfrm>
          <a:off x="838200" y="1825624"/>
          <a:ext cx="10515600" cy="482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841604"/>
              </p:ext>
            </p:extLst>
          </p:nvPr>
        </p:nvGraphicFramePr>
        <p:xfrm>
          <a:off x="673332" y="1852612"/>
          <a:ext cx="10324406" cy="4864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879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07818"/>
            <a:ext cx="10058400" cy="113053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9382" y="1088967"/>
            <a:ext cx="11820698" cy="55861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молодые люди в возрасте от 18 до 24 лет идентифицируют себя с гражданами страны, понимают, что для них значит быть гражданином. Они наполняют данное понятие важными характеристиками, такими как: быть гражданином, значить иметь все права, предоставляемые законами этой страны и пользоваться ими; любить Родину и быть патриотом; соблюдать законы, уважать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конституцию.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люди имеют сложившуюся ценностную систему, и при этом считают себя не достаточно общественно активными.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людей в возрасте 18 – 24 лет происходит активное становление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151538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Я – гражданин России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" y="157943"/>
            <a:ext cx="11679381" cy="6575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158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99258"/>
            <a:ext cx="10058400" cy="1313411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гражданского развития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447" y="1612669"/>
            <a:ext cx="11563004" cy="4887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Осознание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переживание принадлежности к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референтной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группе.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того, как человек осознает принадлежность к наиболее близкой для себя группе, его окружение будет расширяться и постепенно соотнесение дойдет до уровня соотечественников. Помимо этого на данном этапе осуществляется и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 человеком в рамках дозволенных прав и свобод посредством страха и стыда в случае отступления от нормы.</a:t>
            </a:r>
          </a:p>
        </p:txBody>
      </p:sp>
    </p:spTree>
    <p:extLst>
      <p:ext uri="{BB962C8B-B14F-4D97-AF65-F5344CB8AC3E}">
        <p14:creationId xmlns:p14="http://schemas.microsoft.com/office/powerpoint/2010/main" val="41793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90945"/>
            <a:ext cx="10058400" cy="1396539"/>
          </a:xfrm>
        </p:spPr>
        <p:txBody>
          <a:bodyPr>
            <a:normAutofit/>
          </a:bodyPr>
          <a:lstStyle/>
          <a:p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гражданского развития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тановление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установок на уровне индивидуального сознания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соблюдения структуры общества, частью которого он является, а также оправдания ожиданий значимой группы.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15884"/>
            <a:ext cx="10058400" cy="1454727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гражданского развития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Высокий уровень </a:t>
            </a:r>
            <a:r>
              <a:rPr lang="ru-RU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самоконтроля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где личность понимает ответственность за свое поведение при соблюдении прав окружающих людей, не обязательно соотечественников.</a:t>
            </a:r>
          </a:p>
        </p:txBody>
      </p:sp>
    </p:spTree>
    <p:extLst>
      <p:ext uri="{BB962C8B-B14F-4D97-AF65-F5344CB8AC3E}">
        <p14:creationId xmlns:p14="http://schemas.microsoft.com/office/powerpoint/2010/main" val="99704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Гражданская идентичность: 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отождествление </a:t>
            </a:r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с гражданами страны, ее государственно-территориальным пространством, представления о государстве, обществе, стране, «образ мы», чувство общности, солидарности, ответственности за ситуацию в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государстве.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8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40327"/>
            <a:ext cx="10515600" cy="5636636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Социологическое исследование, направленное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изучение гражданской идентичности и социальной активности населения в разных по социально-экономическому развитию регионах Российской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(приграничных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регионов России: Алтайский край, Республика Алтай, Новосибирская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область).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 респондентов производился на основе многоступенчатой выборки с использованием квотного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отбора.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1200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4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57695"/>
            <a:ext cx="10058400" cy="156792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Молодые люди (18-24 года).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7095483"/>
              </p:ext>
            </p:extLst>
          </p:nvPr>
        </p:nvGraphicFramePr>
        <p:xfrm>
          <a:off x="838200" y="1825624"/>
          <a:ext cx="10515600" cy="482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58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8487" y="266007"/>
            <a:ext cx="10058400" cy="175649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гражданином: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3979968"/>
              </p:ext>
            </p:extLst>
          </p:nvPr>
        </p:nvGraphicFramePr>
        <p:xfrm>
          <a:off x="307571" y="1629295"/>
          <a:ext cx="11371811" cy="5054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951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66007"/>
            <a:ext cx="10058400" cy="1748187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Значимые ценности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6638505"/>
              </p:ext>
            </p:extLst>
          </p:nvPr>
        </p:nvGraphicFramePr>
        <p:xfrm>
          <a:off x="340822" y="1825625"/>
          <a:ext cx="11546378" cy="472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18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55</TotalTime>
  <Words>338</Words>
  <Application>Microsoft Office PowerPoint</Application>
  <PresentationFormat>Широкоэкранный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Garamond</vt:lpstr>
      <vt:lpstr>Times New Roman</vt:lpstr>
      <vt:lpstr>Савон</vt:lpstr>
      <vt:lpstr>ГРАЖДАНСКАЯ ИДЕНТИЧНОСТЬ СОВРЕМЕННОЙ МОЛОДЕЖИ</vt:lpstr>
      <vt:lpstr>Уровни гражданского развития </vt:lpstr>
      <vt:lpstr>Уровни гражданского развития </vt:lpstr>
      <vt:lpstr>Уровни гражданского развития </vt:lpstr>
      <vt:lpstr>Гражданская идентичность: </vt:lpstr>
      <vt:lpstr>Презентация PowerPoint</vt:lpstr>
      <vt:lpstr>Молодые люди (18-24 года).</vt:lpstr>
      <vt:lpstr>Быть гражданином:</vt:lpstr>
      <vt:lpstr>Значимые ценности</vt:lpstr>
      <vt:lpstr>Можете ли Вы себя назвать общественно активным человеком?</vt:lpstr>
      <vt:lpstr>Вывод: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ИДЕНТИЧНОСТЬ СОВРЕМЕННОЙ МОЛОДЕЖИ</dc:title>
  <dc:creator>Щеглова Дарья Константиновна</dc:creator>
  <cp:lastModifiedBy>Щеглова Дарья Константиновна</cp:lastModifiedBy>
  <cp:revision>7</cp:revision>
  <dcterms:created xsi:type="dcterms:W3CDTF">2020-09-25T07:14:17Z</dcterms:created>
  <dcterms:modified xsi:type="dcterms:W3CDTF">2020-09-25T08:10:13Z</dcterms:modified>
</cp:coreProperties>
</file>